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0" r:id="rId2"/>
    <p:sldId id="257" r:id="rId3"/>
    <p:sldId id="260" r:id="rId4"/>
    <p:sldId id="261" r:id="rId5"/>
    <p:sldId id="262" r:id="rId6"/>
    <p:sldId id="265" r:id="rId7"/>
    <p:sldId id="263" r:id="rId8"/>
    <p:sldId id="264" r:id="rId9"/>
    <p:sldId id="266" r:id="rId10"/>
    <p:sldId id="256" r:id="rId11"/>
    <p:sldId id="271" r:id="rId12"/>
    <p:sldId id="272" r:id="rId13"/>
    <p:sldId id="273" r:id="rId14"/>
    <p:sldId id="274" r:id="rId15"/>
    <p:sldId id="259" r:id="rId16"/>
    <p:sldId id="258" r:id="rId17"/>
    <p:sldId id="289" r:id="rId18"/>
    <p:sldId id="275" r:id="rId19"/>
    <p:sldId id="284" r:id="rId20"/>
    <p:sldId id="285" r:id="rId21"/>
    <p:sldId id="286" r:id="rId22"/>
    <p:sldId id="287" r:id="rId23"/>
    <p:sldId id="288" r:id="rId24"/>
    <p:sldId id="276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79238" autoAdjust="0"/>
  </p:normalViewPr>
  <p:slideViewPr>
    <p:cSldViewPr snapToGrid="0" showGuides="1">
      <p:cViewPr varScale="1">
        <p:scale>
          <a:sx n="91" d="100"/>
          <a:sy n="91" d="100"/>
        </p:scale>
        <p:origin x="12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4EEEA-2894-4C14-B552-3C1E1AD4852B}" type="datetimeFigureOut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17EC2-460F-46E2-9E09-F2124D4977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05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 are the main unit in ROS. </a:t>
            </a:r>
          </a:p>
          <a:p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package may contain </a:t>
            </a:r>
            <a:r>
              <a:rPr lang="en-US" altLang="zh-TW" sz="14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ROS-dependent library, datasets, configuration files, or anything else that is usefully organized together. </a:t>
            </a:r>
          </a:p>
          <a:p>
            <a:r>
              <a:rPr lang="en-US" altLang="zh-TW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 are the most atomic build item and release item in ROS. Meaning that the most granular thing you can build and release is a package.</a:t>
            </a:r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7EC2-460F-46E2-9E09-F2124D49775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79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7EC2-460F-46E2-9E09-F2124D49775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89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B1E6C-7C96-46AF-837D-F09744E1709A}" type="datetimeFigureOut">
              <a:rPr lang="zh-TW" altLang="en-US" smtClean="0"/>
              <a:pPr/>
              <a:t>2020/9/23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0B086D-63B6-4ED4-8500-C1916D9242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67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B1E6C-7C96-46AF-837D-F09744E1709A}" type="datetimeFigureOut">
              <a:rPr lang="zh-TW" altLang="en-US" smtClean="0"/>
              <a:pPr/>
              <a:t>2020/9/23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0B086D-63B6-4ED4-8500-C1916D9242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63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B1E6C-7C96-46AF-837D-F09744E1709A}" type="datetimeFigureOut">
              <a:rPr lang="zh-TW" altLang="en-US" smtClean="0"/>
              <a:pPr/>
              <a:t>2020/9/23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0B086D-63B6-4ED4-8500-C1916D9242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87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B1E6C-7C96-46AF-837D-F09744E1709A}" type="datetimeFigureOut">
              <a:rPr lang="zh-TW" altLang="en-US" smtClean="0"/>
              <a:pPr/>
              <a:t>2020/9/23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0B086D-63B6-4ED4-8500-C1916D9242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7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B1E6C-7C96-46AF-837D-F09744E1709A}" type="datetimeFigureOut">
              <a:rPr lang="zh-TW" altLang="en-US" smtClean="0"/>
              <a:pPr/>
              <a:t>2020/9/23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0B086D-63B6-4ED4-8500-C1916D9242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05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B1E6C-7C96-46AF-837D-F09744E1709A}" type="datetimeFigureOut">
              <a:rPr lang="zh-TW" altLang="en-US" smtClean="0"/>
              <a:pPr/>
              <a:t>2020/9/23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0B086D-63B6-4ED4-8500-C1916D9242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105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B1E6C-7C96-46AF-837D-F09744E1709A}" type="datetimeFigureOut">
              <a:rPr lang="zh-TW" altLang="en-US" smtClean="0"/>
              <a:pPr/>
              <a:t>2020/9/23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0B086D-63B6-4ED4-8500-C1916D9242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58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B1E6C-7C96-46AF-837D-F09744E1709A}" type="datetimeFigureOut">
              <a:rPr lang="zh-TW" altLang="en-US" smtClean="0"/>
              <a:pPr/>
              <a:t>2020/9/23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0B086D-63B6-4ED4-8500-C1916D9242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2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1E6C-7C96-46AF-837D-F09744E1709A}" type="datetimeFigureOut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086D-63B6-4ED4-8500-C1916D924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46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B1E6C-7C96-46AF-837D-F09744E1709A}" type="datetimeFigureOut">
              <a:rPr lang="zh-TW" altLang="en-US" smtClean="0"/>
              <a:pPr/>
              <a:t>2020/9/23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0B086D-63B6-4ED4-8500-C1916D9242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28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B1E6C-7C96-46AF-837D-F09744E1709A}" type="datetimeFigureOut">
              <a:rPr lang="zh-TW" altLang="en-US" smtClean="0"/>
              <a:pPr/>
              <a:t>2020/9/23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0B086D-63B6-4ED4-8500-C1916D9242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13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501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National </a:t>
            </a:r>
            <a:r>
              <a:rPr lang="en-US" altLang="zh-TW" sz="12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Chiao</a:t>
            </a:r>
            <a:r>
              <a:rPr lang="en-US" altLang="zh-TW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Tung University </a:t>
            </a:r>
          </a:p>
          <a:p>
            <a:r>
              <a:rPr lang="en-US" altLang="zh-TW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Intelligent System Control Integration (ISCI) Lab.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endParaRPr lang="en-US" altLang="zh-TW" sz="1200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0B086D-63B6-4ED4-8500-C1916D92427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410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iki.ros.org/melodic/Installation/Ubunt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iki.ros.org/ROS/Tutorials/InstallingandConfiguringROSEnvironmen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" TargetMode="External"/><Relationship Id="rId2" Type="http://schemas.openxmlformats.org/officeDocument/2006/relationships/hyperlink" Target="http://www.ros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75523" y="355794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Team Seats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459693" y="3036754"/>
            <a:ext cx="1394820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TA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59693" y="3900753"/>
            <a:ext cx="1394820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54513" y="3900753"/>
            <a:ext cx="1394820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4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49333" y="3900753"/>
            <a:ext cx="1394820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5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44152" y="3900753"/>
            <a:ext cx="1394820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6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54513" y="3036754"/>
            <a:ext cx="1394820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1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333" y="3036754"/>
            <a:ext cx="1394820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2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44152" y="3036753"/>
            <a:ext cx="1394820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3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38971" y="3624247"/>
            <a:ext cx="864000" cy="94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9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038971" y="4557447"/>
            <a:ext cx="864000" cy="949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8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38972" y="5507421"/>
            <a:ext cx="863999" cy="889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7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038971" y="1404851"/>
            <a:ext cx="864000" cy="1247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902971" y="1404851"/>
            <a:ext cx="864000" cy="1247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69298" y="2061384"/>
            <a:ext cx="1205204" cy="3678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S</a:t>
            </a:r>
          </a:p>
          <a:p>
            <a:pPr algn="ctr"/>
            <a:r>
              <a:rPr lang="en-US" altLang="zh-TW" sz="40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C</a:t>
            </a:r>
          </a:p>
          <a:p>
            <a:pPr algn="ctr"/>
            <a:r>
              <a:rPr lang="en-US" altLang="zh-TW" sz="40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R</a:t>
            </a:r>
          </a:p>
          <a:p>
            <a:pPr algn="ctr"/>
            <a:r>
              <a:rPr lang="en-US" altLang="zh-TW" sz="40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en-US" altLang="zh-TW" sz="40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en-US" altLang="zh-TW" sz="40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N</a:t>
            </a:r>
            <a:endParaRPr lang="zh-TW" altLang="en-US" sz="40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38971" y="2644294"/>
            <a:ext cx="864000" cy="9799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10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902971" y="3615560"/>
            <a:ext cx="864000" cy="933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13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02971" y="4565912"/>
            <a:ext cx="864000" cy="950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12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902972" y="5515929"/>
            <a:ext cx="863999" cy="889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11</a:t>
            </a:r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902971" y="2652802"/>
            <a:ext cx="864000" cy="962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7712"/>
            <a:ext cx="5136496" cy="41238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15" y="1708508"/>
            <a:ext cx="7033224" cy="38119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80" y="4600358"/>
            <a:ext cx="1756756" cy="19555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VMware – Ubuntu </a:t>
            </a:r>
            <a:r>
              <a:rPr lang="en-US" altLang="zh-TW" dirty="0" smtClean="0"/>
              <a:t>18.04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8339051" y="5774848"/>
            <a:ext cx="3503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Mobile Robot </a:t>
            </a:r>
            <a:r>
              <a:rPr lang="en-US" altLang="zh-TW" sz="2400" dirty="0" smtClean="0"/>
              <a:t>2020.09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pwd: lab632</a:t>
            </a:r>
            <a:endParaRPr lang="zh-TW" altLang="en-US" sz="2400" dirty="0"/>
          </a:p>
        </p:txBody>
      </p:sp>
      <p:sp>
        <p:nvSpPr>
          <p:cNvPr id="7" name="圓角矩形 6"/>
          <p:cNvSpPr/>
          <p:nvPr/>
        </p:nvSpPr>
        <p:spPr>
          <a:xfrm>
            <a:off x="759229" y="2677289"/>
            <a:ext cx="2493818" cy="3928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4958118" y="3350540"/>
            <a:ext cx="1542435" cy="6977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8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Ubuntu mate </a:t>
            </a:r>
            <a:r>
              <a:rPr lang="en-US" altLang="zh-TW" dirty="0" smtClean="0"/>
              <a:t>18.04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Download Ubuntu mate </a:t>
            </a:r>
            <a:r>
              <a:rPr lang="en-US" altLang="zh-TW" dirty="0" smtClean="0"/>
              <a:t>18.04 </a:t>
            </a:r>
            <a:r>
              <a:rPr lang="en-US" altLang="zh-TW" dirty="0"/>
              <a:t>from </a:t>
            </a:r>
            <a:br>
              <a:rPr lang="en-US" altLang="zh-TW" dirty="0"/>
            </a:br>
            <a:r>
              <a:rPr lang="en-US" altLang="zh-TW" dirty="0"/>
              <a:t>https://ubuntu-mate.org/download/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7" name="摺角紙張 6"/>
          <p:cNvSpPr/>
          <p:nvPr/>
        </p:nvSpPr>
        <p:spPr>
          <a:xfrm>
            <a:off x="171797" y="3162300"/>
            <a:ext cx="4195156" cy="3489960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Note</a:t>
            </a:r>
          </a:p>
          <a:p>
            <a:pPr algn="ctr"/>
            <a:r>
              <a:rPr lang="en-US" altLang="zh-TW" sz="2000" dirty="0"/>
              <a:t>--------------------------------------------------</a:t>
            </a:r>
          </a:p>
          <a:p>
            <a:pPr algn="ctr"/>
            <a:r>
              <a:rPr lang="en-US" altLang="zh-TW" sz="2000" i="1" dirty="0" smtClean="0"/>
              <a:t>Ubuntu-18.04.5-desktop-amd64.iso</a:t>
            </a:r>
          </a:p>
          <a:p>
            <a:pPr algn="ctr"/>
            <a:endParaRPr lang="en-US" altLang="zh-TW" sz="2000" i="1" dirty="0" smtClean="0"/>
          </a:p>
          <a:p>
            <a:pPr algn="ctr"/>
            <a:r>
              <a:rPr lang="en-US" altLang="zh-TW" sz="2000" i="1" dirty="0" smtClean="0"/>
              <a:t>ubuntu-mate-18.04.2-beta1-desktop-arm64+raspi3-ext4.img.xz</a:t>
            </a:r>
          </a:p>
          <a:p>
            <a:pPr algn="ctr"/>
            <a:endParaRPr lang="en-US" altLang="zh-TW" sz="20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3" y="2544905"/>
            <a:ext cx="6177783" cy="41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4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Ubuntu mate 16.04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38200" y="1690688"/>
            <a:ext cx="4426527" cy="4351338"/>
          </a:xfrm>
        </p:spPr>
        <p:txBody>
          <a:bodyPr/>
          <a:lstStyle/>
          <a:p>
            <a:r>
              <a:rPr lang="en-US" altLang="zh-TW" dirty="0"/>
              <a:t>Make image SD card by using GNOME Disk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5" name="Shape 275"/>
          <p:cNvPicPr preferRelativeResize="0"/>
          <p:nvPr/>
        </p:nvPicPr>
        <p:blipFill rotWithShape="1">
          <a:blip r:embed="rId2">
            <a:alphaModFix/>
          </a:blip>
          <a:srcRect l="12041" r="10963"/>
          <a:stretch/>
        </p:blipFill>
        <p:spPr>
          <a:xfrm>
            <a:off x="5342313" y="1690688"/>
            <a:ext cx="6559160" cy="47824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摺角紙張 5"/>
          <p:cNvSpPr/>
          <p:nvPr/>
        </p:nvSpPr>
        <p:spPr>
          <a:xfrm>
            <a:off x="171797" y="4638819"/>
            <a:ext cx="4987638" cy="200028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Tools</a:t>
            </a:r>
          </a:p>
          <a:p>
            <a:pPr algn="ctr"/>
            <a:r>
              <a:rPr lang="en-US" altLang="zh-TW" sz="2000" dirty="0"/>
              <a:t>-----------------------------------------------------------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Linux:</a:t>
            </a:r>
            <a:r>
              <a:rPr lang="zh-TW" altLang="en-US" sz="2800" dirty="0"/>
              <a:t> </a:t>
            </a:r>
            <a:r>
              <a:rPr lang="en-US" altLang="zh-TW" sz="2800" dirty="0"/>
              <a:t>GNOME Disk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Windows: Win32 Disk Imager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815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Raspberry Pi</a:t>
            </a:r>
            <a:endParaRPr lang="zh-TW" altLang="en-US" dirty="0"/>
          </a:p>
        </p:txBody>
      </p:sp>
      <p:pic>
        <p:nvPicPr>
          <p:cNvPr id="4" name="Shape 282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3374" y="1690688"/>
            <a:ext cx="8925252" cy="502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21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57221"/>
            <a:ext cx="5562600" cy="490995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u="sng" dirty="0">
                <a:solidFill>
                  <a:schemeClr val="hlink"/>
                </a:solidFill>
                <a:hlinkClick r:id="rId2"/>
              </a:rPr>
              <a:t>http://</a:t>
            </a:r>
            <a:r>
              <a:rPr lang="en-US" altLang="zh-TW" u="sng" dirty="0" smtClean="0">
                <a:solidFill>
                  <a:schemeClr val="hlink"/>
                </a:solidFill>
                <a:hlinkClick r:id="rId2"/>
              </a:rPr>
              <a:t>wiki.ros.org/melodic/Installation/Ubuntu</a:t>
            </a:r>
            <a:endParaRPr lang="en-US" altLang="zh-TW" u="sng" dirty="0" smtClean="0">
              <a:solidFill>
                <a:schemeClr val="hlink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dirty="0" smtClean="0">
                <a:solidFill>
                  <a:schemeClr val="dk2"/>
                </a:solidFill>
              </a:rPr>
              <a:t>1.2 </a:t>
            </a:r>
            <a:r>
              <a:rPr lang="en-US" altLang="zh-TW" dirty="0">
                <a:solidFill>
                  <a:schemeClr val="dk2"/>
                </a:solidFill>
              </a:rPr>
              <a:t>Setup your </a:t>
            </a:r>
            <a:r>
              <a:rPr lang="en-US" altLang="zh-TW" dirty="0" err="1">
                <a:solidFill>
                  <a:schemeClr val="dk2"/>
                </a:solidFill>
              </a:rPr>
              <a:t>sources.list</a:t>
            </a:r>
            <a:endParaRPr lang="en-US" altLang="zh-TW" dirty="0">
              <a:solidFill>
                <a:schemeClr val="dk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altLang="zh-TW" dirty="0">
                <a:solidFill>
                  <a:schemeClr val="dk2"/>
                </a:solidFill>
              </a:rPr>
              <a:t>1.3 Set up your keys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n-US" altLang="zh-TW" dirty="0">
                <a:solidFill>
                  <a:schemeClr val="dk2"/>
                </a:solidFill>
              </a:rPr>
              <a:t>1.4 Installation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n-US" altLang="zh-TW" dirty="0">
                <a:solidFill>
                  <a:schemeClr val="dk2"/>
                </a:solidFill>
              </a:rPr>
              <a:t>1.5 Initialize </a:t>
            </a:r>
            <a:r>
              <a:rPr lang="en-US" altLang="zh-TW" i="1" dirty="0" err="1">
                <a:solidFill>
                  <a:schemeClr val="dk2"/>
                </a:solidFill>
              </a:rPr>
              <a:t>rosdep</a:t>
            </a:r>
            <a:endParaRPr lang="en-US" altLang="zh-TW" i="1" dirty="0">
              <a:solidFill>
                <a:schemeClr val="dk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altLang="zh-TW" dirty="0">
                <a:solidFill>
                  <a:schemeClr val="dk2"/>
                </a:solidFill>
              </a:rPr>
              <a:t>1.6 Environment setup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n-US" altLang="zh-TW" dirty="0">
                <a:solidFill>
                  <a:schemeClr val="dk2"/>
                </a:solidFill>
              </a:rPr>
              <a:t>1.7 Dependencies for building packages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ROS </a:t>
            </a:r>
            <a:r>
              <a:rPr lang="en-US" altLang="zh-TW" dirty="0" smtClean="0"/>
              <a:t>Melodic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6287043" y="802254"/>
            <a:ext cx="5789343" cy="5838497"/>
            <a:chOff x="6287043" y="802254"/>
            <a:chExt cx="5789343" cy="583849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802" y="802254"/>
              <a:ext cx="5526584" cy="5838497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831724" y="3298616"/>
              <a:ext cx="5244662" cy="578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831724" y="4024779"/>
              <a:ext cx="5244662" cy="578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287043" y="3507353"/>
              <a:ext cx="509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PC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302809" y="4133220"/>
              <a:ext cx="493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RPI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71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ROS Workspace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A catkin workspace is a folder where you modify, build, and install catkin packages. </a:t>
            </a:r>
          </a:p>
          <a:p>
            <a:r>
              <a:rPr lang="en-US" altLang="zh-TW" dirty="0"/>
              <a:t>Follow the step </a:t>
            </a:r>
            <a:r>
              <a:rPr lang="en-US" altLang="zh-TW" dirty="0" smtClean="0"/>
              <a:t>from </a:t>
            </a:r>
            <a:r>
              <a:rPr lang="en-US" altLang="zh-TW" dirty="0"/>
              <a:t>“Create a ROS Workspace” guide </a:t>
            </a:r>
          </a:p>
          <a:p>
            <a:r>
              <a:rPr lang="en-US" altLang="zh-TW" u="sng" dirty="0">
                <a:hlinkClick r:id="rId2"/>
              </a:rPr>
              <a:t>http://wiki.ros.org/ROS/Tutorials/InstallingandConfiguringROSEnvironment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46"/>
          <a:stretch/>
        </p:blipFill>
        <p:spPr>
          <a:xfrm>
            <a:off x="4305928" y="3944412"/>
            <a:ext cx="7047872" cy="269792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770229" y="4517756"/>
            <a:ext cx="781396" cy="697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3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</a:t>
            </a:r>
            <a:r>
              <a:rPr lang="en-US" altLang="zh-TW" dirty="0" err="1"/>
              <a:t>ssh</a:t>
            </a:r>
            <a:r>
              <a:rPr lang="en-US" altLang="zh-TW" dirty="0"/>
              <a:t> between </a:t>
            </a:r>
            <a:r>
              <a:rPr lang="en-US" altLang="zh-TW" dirty="0" err="1"/>
              <a:t>RPi</a:t>
            </a:r>
            <a:r>
              <a:rPr lang="en-US" altLang="zh-TW" dirty="0"/>
              <a:t> and PC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i="1" dirty="0" err="1"/>
              <a:t>ssh</a:t>
            </a:r>
            <a:r>
              <a:rPr lang="en-US" altLang="zh-TW" dirty="0"/>
              <a:t> in both PC and </a:t>
            </a:r>
            <a:r>
              <a:rPr lang="en-US" altLang="zh-TW" dirty="0" err="1"/>
              <a:t>Paspberry</a:t>
            </a:r>
            <a:r>
              <a:rPr lang="en-US" altLang="zh-TW" dirty="0"/>
              <a:t> Pi</a:t>
            </a:r>
          </a:p>
          <a:p>
            <a:r>
              <a:rPr lang="en-US" altLang="zh-TW" dirty="0"/>
              <a:t>Find </a:t>
            </a:r>
            <a:r>
              <a:rPr lang="en-US" altLang="zh-TW" dirty="0" err="1"/>
              <a:t>Rpi’s</a:t>
            </a:r>
            <a:r>
              <a:rPr lang="en-US" altLang="zh-TW" dirty="0"/>
              <a:t> address, </a:t>
            </a:r>
            <a:r>
              <a:rPr lang="en-US" altLang="zh-TW" dirty="0" err="1"/>
              <a:t>netmask</a:t>
            </a:r>
            <a:r>
              <a:rPr lang="en-US" altLang="zh-TW" dirty="0"/>
              <a:t> and gateway for setting the static </a:t>
            </a:r>
            <a:r>
              <a:rPr lang="en-US" altLang="zh-TW" dirty="0" err="1"/>
              <a:t>ip</a:t>
            </a:r>
            <a:endParaRPr lang="en-US" altLang="zh-TW" dirty="0"/>
          </a:p>
          <a:p>
            <a:r>
              <a:rPr lang="en-US" altLang="zh-TW" dirty="0"/>
              <a:t>Using </a:t>
            </a:r>
            <a:r>
              <a:rPr lang="en-US" altLang="zh-TW" i="1" dirty="0" err="1"/>
              <a:t>ssh</a:t>
            </a:r>
            <a:r>
              <a:rPr lang="en-US" altLang="zh-TW" i="1" dirty="0"/>
              <a:t> </a:t>
            </a:r>
            <a:r>
              <a:rPr lang="en-US" altLang="zh-TW" dirty="0"/>
              <a:t>to remote connect with PC</a:t>
            </a:r>
            <a:endParaRPr lang="zh-TW" altLang="en-US" dirty="0"/>
          </a:p>
        </p:txBody>
      </p:sp>
      <p:pic>
        <p:nvPicPr>
          <p:cNvPr id="4" name="圖片 3" descr="https://scontent-tpe1-1.xx.fbcdn.net/v/t34.0-12/27848062_1611880975556874_1205146819_n.png?oh=51cf311d42e2e026f89fd058d03b2658&amp;oe=5A83DA3B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38"/>
          <a:stretch/>
        </p:blipFill>
        <p:spPr bwMode="auto">
          <a:xfrm>
            <a:off x="1972369" y="3762895"/>
            <a:ext cx="8247263" cy="26616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97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Tools for remote 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ssh</a:t>
            </a:r>
            <a:r>
              <a:rPr lang="en-US" altLang="zh-TW" dirty="0"/>
              <a:t> in terminal</a:t>
            </a:r>
          </a:p>
          <a:p>
            <a:r>
              <a:rPr lang="en-US" altLang="zh-TW" dirty="0"/>
              <a:t>VNC Viewer</a:t>
            </a:r>
          </a:p>
          <a:p>
            <a:r>
              <a:rPr lang="en-US" altLang="zh-TW" dirty="0"/>
              <a:t>(recommend) </a:t>
            </a:r>
            <a:r>
              <a:rPr lang="en-US" altLang="zh-TW" dirty="0" err="1"/>
              <a:t>MobaXterm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093" y="2937164"/>
            <a:ext cx="6253851" cy="369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2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ROS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 to ROS</a:t>
            </a:r>
          </a:p>
          <a:p>
            <a:r>
              <a:rPr lang="en-US" altLang="zh-TW" dirty="0"/>
              <a:t>ROS file system level</a:t>
            </a:r>
          </a:p>
          <a:p>
            <a:r>
              <a:rPr lang="en-US" altLang="zh-TW" dirty="0"/>
              <a:t>ROS computation graph level</a:t>
            </a:r>
          </a:p>
          <a:p>
            <a:r>
              <a:rPr lang="en-US" altLang="zh-TW" dirty="0"/>
              <a:t>Publisher &amp; Subscriber</a:t>
            </a:r>
          </a:p>
          <a:p>
            <a:endParaRPr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4477789" y="4394661"/>
            <a:ext cx="7320743" cy="2172393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Note</a:t>
            </a:r>
          </a:p>
          <a:p>
            <a:pPr algn="ctr"/>
            <a:r>
              <a:rPr lang="en-US" altLang="zh-TW" dirty="0"/>
              <a:t>------------------------------------------------------------------------------------------------------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Site: </a:t>
            </a:r>
            <a:r>
              <a:rPr lang="en-US" altLang="zh-TW" sz="2400" dirty="0">
                <a:hlinkClick r:id="rId2"/>
              </a:rPr>
              <a:t>http://www.ros.org/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Documentation: </a:t>
            </a:r>
            <a:r>
              <a:rPr lang="en-US" altLang="zh-TW" sz="2400" dirty="0">
                <a:hlinkClick r:id="rId3"/>
              </a:rPr>
              <a:t>http://wiki.ros.org/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Reference: Mastering ROS for Robotics Programming</a:t>
            </a:r>
          </a:p>
        </p:txBody>
      </p:sp>
    </p:spTree>
    <p:extLst>
      <p:ext uri="{BB962C8B-B14F-4D97-AF65-F5344CB8AC3E}">
        <p14:creationId xmlns:p14="http://schemas.microsoft.com/office/powerpoint/2010/main" val="386526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ROS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867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ROS (Robot Operating System) </a:t>
            </a:r>
            <a:r>
              <a:rPr lang="en-US" altLang="zh-TW" sz="3200" dirty="0" smtClean="0"/>
              <a:t>is an open-source, meta-operating system for robot.</a:t>
            </a:r>
            <a:endParaRPr lang="en-US" altLang="zh-TW" sz="3200" dirty="0"/>
          </a:p>
          <a:p>
            <a:r>
              <a:rPr lang="en-US" altLang="zh-TW" sz="3200" dirty="0"/>
              <a:t>Features</a:t>
            </a:r>
          </a:p>
          <a:p>
            <a:pPr lvl="1"/>
            <a:r>
              <a:rPr lang="en-US" altLang="zh-TW" sz="2800" dirty="0"/>
              <a:t>Code reuse (exec. nodes, grouped in packages)</a:t>
            </a:r>
          </a:p>
          <a:p>
            <a:pPr lvl="1"/>
            <a:r>
              <a:rPr lang="en-US" altLang="zh-TW" sz="2800" dirty="0"/>
              <a:t>Distributed, modular design (scalable)</a:t>
            </a:r>
          </a:p>
          <a:p>
            <a:pPr lvl="1"/>
            <a:r>
              <a:rPr lang="en-US" altLang="zh-TW" sz="2800" dirty="0"/>
              <a:t>Language independent (C++, Python</a:t>
            </a:r>
            <a:r>
              <a:rPr lang="en-US" altLang="zh-TW" sz="2800" dirty="0" smtClean="0"/>
              <a:t>, </a:t>
            </a:r>
            <a:r>
              <a:rPr lang="en-US" altLang="zh-TW" sz="2800" dirty="0"/>
              <a:t>…)</a:t>
            </a:r>
          </a:p>
          <a:p>
            <a:pPr lvl="1"/>
            <a:r>
              <a:rPr lang="en-US" altLang="zh-TW" sz="2800" dirty="0"/>
              <a:t>Easy testing (ready-to-use)</a:t>
            </a:r>
          </a:p>
          <a:p>
            <a:pPr lvl="1"/>
            <a:r>
              <a:rPr lang="en-US" altLang="zh-TW" sz="2800" dirty="0"/>
              <a:t>Vibrant community &amp; collaborative environment</a:t>
            </a:r>
          </a:p>
        </p:txBody>
      </p:sp>
    </p:spTree>
    <p:extLst>
      <p:ext uri="{BB962C8B-B14F-4D97-AF65-F5344CB8AC3E}">
        <p14:creationId xmlns:p14="http://schemas.microsoft.com/office/powerpoint/2010/main" val="5609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Checkpoint # 1 </a:t>
            </a:r>
            <a:br>
              <a:rPr lang="en-US" altLang="zh-TW" dirty="0"/>
            </a:br>
            <a:r>
              <a:rPr lang="en-US" altLang="zh-TW" dirty="0"/>
              <a:t>Raspberry Pi and ROS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Mobile Robot</a:t>
            </a:r>
          </a:p>
          <a:p>
            <a:r>
              <a:rPr lang="en-US" altLang="zh-TW" dirty="0"/>
              <a:t>Fall, </a:t>
            </a:r>
            <a:r>
              <a:rPr lang="en-US" altLang="zh-TW" dirty="0" smtClean="0"/>
              <a:t>2020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05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301" descr="「ros file system level」的圖片搜尋結果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717" y="1690688"/>
            <a:ext cx="7838567" cy="46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ROS file system level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155096" y="4240696"/>
            <a:ext cx="2372139" cy="10933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5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38620"/>
            <a:ext cx="10515600" cy="1325563"/>
          </a:xfrm>
        </p:spPr>
        <p:txBody>
          <a:bodyPr/>
          <a:lstStyle/>
          <a:p>
            <a:r>
              <a:rPr lang="en-US" altLang="zh-TW" dirty="0"/>
              <a:t>ROS computation graph level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515196" cy="4351338"/>
          </a:xfrm>
        </p:spPr>
        <p:txBody>
          <a:bodyPr/>
          <a:lstStyle/>
          <a:p>
            <a:r>
              <a:rPr lang="en-US" altLang="zh-TW" dirty="0"/>
              <a:t>Nodes</a:t>
            </a:r>
          </a:p>
          <a:p>
            <a:r>
              <a:rPr lang="en-US" altLang="zh-TW" dirty="0"/>
              <a:t>Master</a:t>
            </a:r>
          </a:p>
          <a:p>
            <a:r>
              <a:rPr lang="en-US" altLang="zh-TW" dirty="0"/>
              <a:t>Topics</a:t>
            </a:r>
          </a:p>
          <a:p>
            <a:r>
              <a:rPr lang="en-US" altLang="zh-TW" dirty="0" smtClean="0"/>
              <a:t>Messages</a:t>
            </a:r>
            <a:endParaRPr lang="en-US" altLang="zh-TW" dirty="0"/>
          </a:p>
        </p:txBody>
      </p:sp>
      <p:pic>
        <p:nvPicPr>
          <p:cNvPr id="4" name="Shape 309" descr="「ROS Computation Graph Level」的圖片搜尋結果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2856" y="2400434"/>
            <a:ext cx="6006991" cy="3664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10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ROS nodes communication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1310"/>
            <a:ext cx="10238530" cy="34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ROS nodes communication</a:t>
            </a:r>
            <a:endParaRPr lang="zh-TW" altLang="en-US" dirty="0"/>
          </a:p>
        </p:txBody>
      </p:sp>
      <p:pic>
        <p:nvPicPr>
          <p:cNvPr id="5" name="Shape 322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35553" t="34561" r="12423" b="27542"/>
          <a:stretch/>
        </p:blipFill>
        <p:spPr>
          <a:xfrm>
            <a:off x="1338925" y="2024352"/>
            <a:ext cx="9514149" cy="389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13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Lab632 opening hours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TW" dirty="0"/>
              <a:t>Every Tuesday afternoon 15:30 to 18:20 and Wednesday night 6:30 to 9:20 lab632 will open for everyone to practice.</a:t>
            </a:r>
            <a:endParaRPr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7193281" y="4001294"/>
            <a:ext cx="4577541" cy="247719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Deadline</a:t>
            </a:r>
          </a:p>
          <a:p>
            <a:pPr algn="ctr"/>
            <a:r>
              <a:rPr lang="en-US" altLang="zh-TW" dirty="0"/>
              <a:t>--------------------------------------------------------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Checkpoint#1 Demo : </a:t>
            </a:r>
            <a:r>
              <a:rPr lang="en-US" altLang="zh-TW" sz="2400" dirty="0" smtClean="0"/>
              <a:t>10/16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Checkpoint #1 Report : </a:t>
            </a:r>
            <a:r>
              <a:rPr lang="en-US" altLang="zh-TW" sz="2400" dirty="0" smtClean="0"/>
              <a:t>10/23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29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Team Seats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Materials Check</a:t>
            </a:r>
          </a:p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Checkpoint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Environment Setting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Lab632 opening hours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摺角紙張 3"/>
          <p:cNvSpPr/>
          <p:nvPr/>
        </p:nvSpPr>
        <p:spPr>
          <a:xfrm>
            <a:off x="8030095" y="3812771"/>
            <a:ext cx="3890356" cy="2748741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Note</a:t>
            </a:r>
          </a:p>
          <a:p>
            <a:pPr algn="ctr"/>
            <a:r>
              <a:rPr lang="en-US" altLang="zh-TW" sz="2800" dirty="0"/>
              <a:t>--------------------------------</a:t>
            </a:r>
          </a:p>
          <a:p>
            <a:pPr algn="ctr"/>
            <a:r>
              <a:rPr lang="en-US" altLang="zh-TW" sz="2800" dirty="0"/>
              <a:t>Every team has one PC and one Material Box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447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Materials Check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54" r="243"/>
          <a:stretch/>
        </p:blipFill>
        <p:spPr>
          <a:xfrm>
            <a:off x="7071610" y="281997"/>
            <a:ext cx="4726922" cy="3292476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7789"/>
            <a:ext cx="6590647" cy="23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Checkpoint#1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Purpose: setting the development environment for robot and </a:t>
            </a:r>
            <a:r>
              <a:rPr lang="en-US" altLang="zh-TW" dirty="0" smtClean="0"/>
              <a:t>using </a:t>
            </a:r>
            <a:r>
              <a:rPr lang="en-US" altLang="zh-TW" dirty="0"/>
              <a:t>ROS system.</a:t>
            </a:r>
          </a:p>
          <a:p>
            <a:r>
              <a:rPr lang="en-US" altLang="zh-TW" dirty="0"/>
              <a:t>Task1: Setting up the environment and remote control the </a:t>
            </a:r>
            <a:r>
              <a:rPr lang="en-US" altLang="zh-TW" dirty="0" err="1"/>
              <a:t>RPi</a:t>
            </a:r>
            <a:endParaRPr lang="en-US" altLang="zh-TW" dirty="0"/>
          </a:p>
          <a:p>
            <a:pPr marL="914400" lvl="1" indent="-457200">
              <a:buAutoNum type="arabicPeriod"/>
            </a:pPr>
            <a:r>
              <a:rPr lang="en-US" altLang="zh-TW" dirty="0"/>
              <a:t>Install Ubuntu mate </a:t>
            </a:r>
            <a:r>
              <a:rPr lang="en-US" altLang="zh-TW" dirty="0" smtClean="0"/>
              <a:t>18.04 </a:t>
            </a:r>
            <a:r>
              <a:rPr lang="en-US" altLang="zh-TW" dirty="0"/>
              <a:t>in Raspberry Pi</a:t>
            </a:r>
          </a:p>
          <a:p>
            <a:pPr marL="914400" lvl="1" indent="-457200">
              <a:buAutoNum type="arabicPeriod"/>
            </a:pPr>
            <a:r>
              <a:rPr lang="en-US" altLang="zh-TW" dirty="0"/>
              <a:t>Install ROS </a:t>
            </a:r>
            <a:r>
              <a:rPr lang="en-US" altLang="zh-TW" dirty="0" smtClean="0"/>
              <a:t>Melodic </a:t>
            </a:r>
            <a:r>
              <a:rPr lang="en-US" altLang="zh-TW" dirty="0"/>
              <a:t>in Raspberry Pi</a:t>
            </a:r>
          </a:p>
          <a:p>
            <a:pPr marL="914400" lvl="1" indent="-457200">
              <a:buAutoNum type="arabicPeriod"/>
            </a:pPr>
            <a:r>
              <a:rPr lang="en-US" altLang="zh-TW" dirty="0"/>
              <a:t>Using the Raspberry Pi by remote control it</a:t>
            </a:r>
          </a:p>
          <a:p>
            <a:r>
              <a:rPr lang="en-US" altLang="zh-TW" dirty="0"/>
              <a:t>Task2: Using ROS to communicate</a:t>
            </a:r>
          </a:p>
          <a:p>
            <a:pPr marL="914400" lvl="1" indent="-457200">
              <a:buAutoNum type="arabicPeriod"/>
            </a:pPr>
            <a:r>
              <a:rPr lang="en-US" altLang="zh-TW" dirty="0"/>
              <a:t>Communicate between Raspberry Pi and Arduino by using ROS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7453969" y="5220357"/>
            <a:ext cx="4236388" cy="1637643"/>
            <a:chOff x="7453969" y="5220357"/>
            <a:chExt cx="4236388" cy="163764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3969" y="5220357"/>
              <a:ext cx="1756504" cy="1637643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0145" y="5431057"/>
              <a:ext cx="1470212" cy="1216241"/>
            </a:xfrm>
            <a:prstGeom prst="rect">
              <a:avLst/>
            </a:prstGeom>
          </p:spPr>
        </p:pic>
        <p:cxnSp>
          <p:nvCxnSpPr>
            <p:cNvPr id="9" name="直線單箭頭接點 8"/>
            <p:cNvCxnSpPr/>
            <p:nvPr/>
          </p:nvCxnSpPr>
          <p:spPr>
            <a:xfrm>
              <a:off x="9312166" y="6039178"/>
              <a:ext cx="809296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9434200" y="5669845"/>
              <a:ext cx="687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ROS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25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Checkpoint#1 – Task 1</a:t>
            </a:r>
            <a:endParaRPr lang="zh-TW" altLang="en-US" dirty="0"/>
          </a:p>
        </p:txBody>
      </p:sp>
      <p:pic>
        <p:nvPicPr>
          <p:cNvPr id="4" name="內容版面配置區 3" descr="https://scontent-tpe1-1.xx.fbcdn.net/v/t34.0-12/27848062_1611880975556874_1205146819_n.png?oh=385f30aaf97ce0ee59c39176d208e0e0&amp;oe=5A7DEB7B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18" y="1690688"/>
            <a:ext cx="10950094" cy="45362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圓角矩形 4"/>
          <p:cNvSpPr/>
          <p:nvPr/>
        </p:nvSpPr>
        <p:spPr>
          <a:xfrm>
            <a:off x="5026429" y="1934095"/>
            <a:ext cx="3214255" cy="637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73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Checkpoint#1 – Task 2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457189"/>
              </p:ext>
            </p:extLst>
          </p:nvPr>
        </p:nvGraphicFramePr>
        <p:xfrm>
          <a:off x="838200" y="1573875"/>
          <a:ext cx="10515600" cy="5148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3340043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71022889"/>
                    </a:ext>
                  </a:extLst>
                </a:gridCol>
              </a:tblGrid>
              <a:tr h="25741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176336"/>
                  </a:ext>
                </a:extLst>
              </a:tr>
              <a:tr h="25741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420271"/>
                  </a:ext>
                </a:extLst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94" y="2976707"/>
            <a:ext cx="1321550" cy="8507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61680" t="10272" r="2336" b="11923"/>
          <a:stretch/>
        </p:blipFill>
        <p:spPr>
          <a:xfrm>
            <a:off x="4430901" y="2767006"/>
            <a:ext cx="1280159" cy="1015415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93480"/>
              </p:ext>
            </p:extLst>
          </p:nvPr>
        </p:nvGraphicFramePr>
        <p:xfrm>
          <a:off x="5736000" y="3782290"/>
          <a:ext cx="7200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0740688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3261331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2279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320869"/>
                  </a:ext>
                </a:extLst>
              </a:tr>
            </a:tbl>
          </a:graphicData>
        </a:graphic>
      </p:graphicFrame>
      <p:sp>
        <p:nvSpPr>
          <p:cNvPr id="10" name="弧形箭號 (下彎) 9"/>
          <p:cNvSpPr/>
          <p:nvPr/>
        </p:nvSpPr>
        <p:spPr>
          <a:xfrm>
            <a:off x="2136392" y="2436344"/>
            <a:ext cx="2524277" cy="653220"/>
          </a:xfrm>
          <a:prstGeom prst="curvedDownArrow">
            <a:avLst>
              <a:gd name="adj1" fmla="val 24848"/>
              <a:gd name="adj2" fmla="val 5587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422949" y="3693939"/>
            <a:ext cx="54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RPi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58167" y="3693939"/>
            <a:ext cx="10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Arduino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579418" y="1831969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Publish a topic </a:t>
            </a:r>
          </a:p>
          <a:p>
            <a:r>
              <a:rPr lang="en-US" altLang="zh-TW" dirty="0"/>
              <a:t>(a number)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36" y="2935143"/>
            <a:ext cx="1321550" cy="85078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l="61680" t="10272" r="2336" b="11923"/>
          <a:stretch/>
        </p:blipFill>
        <p:spPr>
          <a:xfrm>
            <a:off x="9886843" y="2725442"/>
            <a:ext cx="1280159" cy="1015415"/>
          </a:xfrm>
          <a:prstGeom prst="rect">
            <a:avLst/>
          </a:prstGeom>
        </p:spPr>
      </p:pic>
      <p:sp>
        <p:nvSpPr>
          <p:cNvPr id="16" name="弧形箭號 (下彎) 15"/>
          <p:cNvSpPr/>
          <p:nvPr/>
        </p:nvSpPr>
        <p:spPr>
          <a:xfrm>
            <a:off x="7592334" y="2394780"/>
            <a:ext cx="2524277" cy="653220"/>
          </a:xfrm>
          <a:prstGeom prst="curvedDownArrow">
            <a:avLst>
              <a:gd name="adj1" fmla="val 24848"/>
              <a:gd name="adj2" fmla="val 5587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78891" y="3652375"/>
            <a:ext cx="54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RPi</a:t>
            </a:r>
            <a:endParaRPr lang="zh-TW" altLang="en-US" sz="2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014109" y="3652375"/>
            <a:ext cx="10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Arduino</a:t>
            </a:r>
            <a:endParaRPr lang="zh-TW" altLang="en-US" sz="2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249295" y="1835353"/>
            <a:ext cx="204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Subscribe the topic </a:t>
            </a:r>
          </a:p>
          <a:p>
            <a:r>
              <a:rPr lang="en-US" altLang="zh-TW" dirty="0"/>
              <a:t>(the number)</a:t>
            </a:r>
            <a:endParaRPr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61680" t="10272" r="2336" b="11923"/>
          <a:stretch/>
        </p:blipFill>
        <p:spPr>
          <a:xfrm>
            <a:off x="2723968" y="5254075"/>
            <a:ext cx="1280159" cy="1015415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2851234" y="6181008"/>
            <a:ext cx="10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Arduino</a:t>
            </a:r>
            <a:endParaRPr lang="zh-TW" altLang="en-US" sz="2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936751" y="4576120"/>
            <a:ext cx="2850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Multiply the number by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Make it as a new topic</a:t>
            </a:r>
            <a:endParaRPr lang="zh-TW" altLang="en-US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509" y="5504553"/>
            <a:ext cx="1321550" cy="85078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3"/>
          <a:srcRect l="61680" t="10272" r="2336" b="11923"/>
          <a:stretch/>
        </p:blipFill>
        <p:spPr>
          <a:xfrm>
            <a:off x="9897916" y="5294852"/>
            <a:ext cx="1280159" cy="1015415"/>
          </a:xfrm>
          <a:prstGeom prst="rect">
            <a:avLst/>
          </a:prstGeom>
        </p:spPr>
      </p:pic>
      <p:sp>
        <p:nvSpPr>
          <p:cNvPr id="28" name="弧形箭號 (下彎) 27"/>
          <p:cNvSpPr/>
          <p:nvPr/>
        </p:nvSpPr>
        <p:spPr>
          <a:xfrm flipH="1">
            <a:off x="7513353" y="4961578"/>
            <a:ext cx="2524277" cy="653220"/>
          </a:xfrm>
          <a:prstGeom prst="curvedDownArrow">
            <a:avLst>
              <a:gd name="adj1" fmla="val 24848"/>
              <a:gd name="adj2" fmla="val 55872"/>
              <a:gd name="adj3" fmla="val 25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889964" y="6221785"/>
            <a:ext cx="54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RPi</a:t>
            </a:r>
            <a:endParaRPr lang="zh-TW" altLang="en-US" sz="20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10025182" y="6221785"/>
            <a:ext cx="10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Arduino</a:t>
            </a:r>
            <a:endParaRPr lang="zh-TW" altLang="en-US" sz="2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344059" y="4607744"/>
            <a:ext cx="14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Subscribe the new topic 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9886843" y="4548191"/>
            <a:ext cx="141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Publish the new topic </a:t>
            </a:r>
          </a:p>
        </p:txBody>
      </p:sp>
    </p:spTree>
    <p:extLst>
      <p:ext uri="{BB962C8B-B14F-4D97-AF65-F5344CB8AC3E}">
        <p14:creationId xmlns:p14="http://schemas.microsoft.com/office/powerpoint/2010/main" val="130942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Checkpoint#1 – Task 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 rotWithShape="1">
          <a:blip r:embed="rId2"/>
          <a:srcRect t="45317" b="3043"/>
          <a:stretch/>
        </p:blipFill>
        <p:spPr bwMode="auto">
          <a:xfrm>
            <a:off x="2271993" y="1535083"/>
            <a:ext cx="7648014" cy="5156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749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PC setup</a:t>
            </a:r>
          </a:p>
          <a:p>
            <a:r>
              <a:rPr lang="en-US" altLang="zh-TW" dirty="0" smtClean="0"/>
              <a:t>RPI</a:t>
            </a:r>
            <a:r>
              <a:rPr lang="zh-TW" altLang="en-US" dirty="0" smtClean="0"/>
              <a:t> </a:t>
            </a:r>
            <a:r>
              <a:rPr lang="en-US" altLang="zh-TW" dirty="0" smtClean="0"/>
              <a:t>Install </a:t>
            </a:r>
            <a:r>
              <a:rPr lang="en-US" altLang="zh-TW" dirty="0"/>
              <a:t>Ubuntu mate </a:t>
            </a:r>
            <a:r>
              <a:rPr lang="en-US" altLang="zh-TW" dirty="0" smtClean="0"/>
              <a:t>18.04</a:t>
            </a:r>
            <a:endParaRPr lang="en-US" altLang="zh-TW" dirty="0"/>
          </a:p>
          <a:p>
            <a:r>
              <a:rPr lang="en-US" altLang="zh-TW" dirty="0"/>
              <a:t>Install ROS </a:t>
            </a:r>
            <a:r>
              <a:rPr lang="en-US" altLang="zh-TW" dirty="0" smtClean="0"/>
              <a:t>Melodic</a:t>
            </a:r>
            <a:endParaRPr lang="en-US" altLang="zh-TW" dirty="0"/>
          </a:p>
          <a:p>
            <a:r>
              <a:rPr lang="en-US" altLang="zh-TW" dirty="0"/>
              <a:t>Remote Control Setting</a:t>
            </a:r>
          </a:p>
          <a:p>
            <a:endParaRPr lang="zh-TW" altLang="en-US" dirty="0"/>
          </a:p>
        </p:txBody>
      </p:sp>
      <p:sp>
        <p:nvSpPr>
          <p:cNvPr id="5" name="摺角紙張 4"/>
          <p:cNvSpPr/>
          <p:nvPr/>
        </p:nvSpPr>
        <p:spPr>
          <a:xfrm>
            <a:off x="7703128" y="1097279"/>
            <a:ext cx="4150822" cy="540881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err="1" smtClean="0"/>
              <a:t>Wifi</a:t>
            </a:r>
            <a:endParaRPr lang="en-US" altLang="zh-TW" sz="3200" b="1" dirty="0"/>
          </a:p>
          <a:p>
            <a:pPr algn="ctr"/>
            <a:r>
              <a:rPr lang="en-US" altLang="zh-TW" sz="1200" dirty="0" smtClean="0"/>
              <a:t>------------------------------------------------------------------------------------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Wifi-1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EE-assistive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800" dirty="0" err="1" smtClean="0"/>
              <a:t>pwd</a:t>
            </a:r>
            <a:r>
              <a:rPr lang="en-US" altLang="zh-TW" sz="2800" dirty="0"/>
              <a:t>: </a:t>
            </a:r>
            <a:r>
              <a:rPr lang="en-US" altLang="zh-TW" sz="2800" dirty="0" smtClean="0"/>
              <a:t>assistive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Wifi2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EE-assistive_5G-1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800" dirty="0" err="1"/>
              <a:t>pwd</a:t>
            </a:r>
            <a:r>
              <a:rPr lang="en-US" altLang="zh-TW" sz="2800" dirty="0"/>
              <a:t>: assistive</a:t>
            </a:r>
          </a:p>
        </p:txBody>
      </p:sp>
    </p:spTree>
    <p:extLst>
      <p:ext uri="{BB962C8B-B14F-4D97-AF65-F5344CB8AC3E}">
        <p14:creationId xmlns:p14="http://schemas.microsoft.com/office/powerpoint/2010/main" val="145314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8182</TotalTime>
  <Words>579</Words>
  <Application>Microsoft Office PowerPoint</Application>
  <PresentationFormat>寬螢幕</PresentationFormat>
  <Paragraphs>155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Arial Unicode MS</vt:lpstr>
      <vt:lpstr>新細明體</vt:lpstr>
      <vt:lpstr>Arial</vt:lpstr>
      <vt:lpstr>Calibri</vt:lpstr>
      <vt:lpstr>Times New Roman</vt:lpstr>
      <vt:lpstr>Office 佈景主題</vt:lpstr>
      <vt:lpstr>Team Seats</vt:lpstr>
      <vt:lpstr>Checkpoint # 1  Raspberry Pi and ROS</vt:lpstr>
      <vt:lpstr>Outline</vt:lpstr>
      <vt:lpstr>Materials Check</vt:lpstr>
      <vt:lpstr>Checkpoint#1</vt:lpstr>
      <vt:lpstr>Checkpoint#1 – Task 1</vt:lpstr>
      <vt:lpstr>Checkpoint#1 – Task 2</vt:lpstr>
      <vt:lpstr>Checkpoint#1 – Task 2</vt:lpstr>
      <vt:lpstr>Environment Setting</vt:lpstr>
      <vt:lpstr>VMware – Ubuntu 18.04</vt:lpstr>
      <vt:lpstr>Install Ubuntu mate 18.04</vt:lpstr>
      <vt:lpstr>Install Ubuntu mate 16.04</vt:lpstr>
      <vt:lpstr>Setting Raspberry Pi</vt:lpstr>
      <vt:lpstr>Install ROS Melodic</vt:lpstr>
      <vt:lpstr>Create ROS Workspace</vt:lpstr>
      <vt:lpstr>Setting ssh between RPi and PC</vt:lpstr>
      <vt:lpstr>Tools for remote control</vt:lpstr>
      <vt:lpstr>Introduction to ROS</vt:lpstr>
      <vt:lpstr>Introduction to ROS</vt:lpstr>
      <vt:lpstr>ROS file system level</vt:lpstr>
      <vt:lpstr>ROS computation graph level</vt:lpstr>
      <vt:lpstr>ROS nodes communication</vt:lpstr>
      <vt:lpstr>ROS nodes communication</vt:lpstr>
      <vt:lpstr>Lab632 opening hours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姵諄 盧</dc:creator>
  <cp:lastModifiedBy>USER</cp:lastModifiedBy>
  <cp:revision>121</cp:revision>
  <dcterms:created xsi:type="dcterms:W3CDTF">2018-09-18T14:13:10Z</dcterms:created>
  <dcterms:modified xsi:type="dcterms:W3CDTF">2020-09-23T10:50:28Z</dcterms:modified>
</cp:coreProperties>
</file>